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Nunito"/>
      <p:regular r:id="rId42"/>
      <p:bold r:id="rId43"/>
      <p:italic r:id="rId44"/>
      <p:boldItalic r:id="rId45"/>
    </p:embeddedFont>
    <p:embeddedFont>
      <p:font typeface="Maven Pro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atias Santolar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schemas.openxmlformats.org/officeDocument/2006/relationships/font" Target="fonts/Nunito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44" Type="http://schemas.openxmlformats.org/officeDocument/2006/relationships/font" Target="fonts/Nunito-italic.fntdata"/><Relationship Id="rId21" Type="http://schemas.openxmlformats.org/officeDocument/2006/relationships/slide" Target="slides/slide15.xml"/><Relationship Id="rId43" Type="http://schemas.openxmlformats.org/officeDocument/2006/relationships/font" Target="fonts/Nunito-bold.fntdata"/><Relationship Id="rId24" Type="http://schemas.openxmlformats.org/officeDocument/2006/relationships/slide" Target="slides/slide18.xml"/><Relationship Id="rId46" Type="http://schemas.openxmlformats.org/officeDocument/2006/relationships/font" Target="fonts/MavenPro-regular.fntdata"/><Relationship Id="rId23" Type="http://schemas.openxmlformats.org/officeDocument/2006/relationships/slide" Target="slides/slide17.xml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MavenPro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8-21T19:32:08.665">
    <p:pos x="6000" y="0"/>
    <p:text>hablar sobre como se relaciona la busqueda de informacion con nuestra carrera, y como estas herramientas lo facilitan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b4bbf48d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b4bbf48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e5027735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e5027735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ad5e8bc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ad5e8bc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b3aa639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b3aa639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b3ef0d3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b3ef0d3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adeedf9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adeedf9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59d95eff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59d95eff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adeedf9c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adeedf9c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adeedf9c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adeedf9c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adeedf9c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adeedf9c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e502773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e502773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e4d42a12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de4d42a12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e4d42a12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e4d42a12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4d42a12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4d42a12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e4d42a12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e4d42a12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e4d42a12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e4d42a12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de4d42a12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de4d42a12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e4d42a12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de4d42a12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e4d42a12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e4d42a12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e4d42a12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e4d42a12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b4bbf48d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b4bbf48d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59d95eff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59d95ef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b3ef0d3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b3ef0d3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b4bbf48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b4bbf48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59d95eff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59d95eff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8578738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8578738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59d95eff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59d95eff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e502773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e502773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e502773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e502773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e502773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e502773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AUTOLAYOUT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E7E7E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E7E7E7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E7E7E7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E7E7E7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E7E7E7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E7E7E7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E7E7E7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E7E7E7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E7E7E7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google.com/url?sa=i&amp;url=https%3A%2F%2Ftutorialesenlinea.es%2F1944-html-dom-js.html&amp;psig=AOvVaw3jNxwHWQDDHqkQIpUxOB4f&amp;ust=1629947583683000&amp;source=images&amp;cd=vfe&amp;ved=0CAsQjRxqFwoTCOjC6Yydy_ICFQAAAAAdAAAAABAD" TargetMode="External"/><Relationship Id="rId4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crapy.org/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s://programmerclick.com/article/513352531/" TargetMode="External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crapy.org/" TargetMode="External"/><Relationship Id="rId4" Type="http://schemas.openxmlformats.org/officeDocument/2006/relationships/image" Target="../media/image40.png"/><Relationship Id="rId5" Type="http://schemas.openxmlformats.org/officeDocument/2006/relationships/hyperlink" Target="https://scrapy.org/" TargetMode="External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xml.de/index.html" TargetMode="External"/><Relationship Id="rId4" Type="http://schemas.openxmlformats.org/officeDocument/2006/relationships/hyperlink" Target="https://pypi.org/project/parsel/" TargetMode="External"/><Relationship Id="rId5" Type="http://schemas.openxmlformats.org/officeDocument/2006/relationships/hyperlink" Target="https://pypi.org/project/w3lib/" TargetMode="External"/><Relationship Id="rId6" Type="http://schemas.openxmlformats.org/officeDocument/2006/relationships/hyperlink" Target="https://twistedmatrix.com/trac/" TargetMode="External"/><Relationship Id="rId7" Type="http://schemas.openxmlformats.org/officeDocument/2006/relationships/hyperlink" Target="https://cryptography.io/en/latest/" TargetMode="External"/><Relationship Id="rId8" Type="http://schemas.openxmlformats.org/officeDocument/2006/relationships/hyperlink" Target="https://pypi.org/project/pyOpenSSL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hyperlink" Target="https://www.google.com/url?sa=i&amp;url=https%3A%2F%2Fwww.freepng.es%2Fpng-wkuwlb%2F&amp;psig=AOvVaw0dMuVsX17RDCoDRFCBjYS-&amp;ust=1629948482956000&amp;source=images&amp;cd=vfe&amp;ved=0CAsQjRxqFwoTCPDlhLydy_ICFQAAAAAdAAAAABAQ" TargetMode="External"/><Relationship Id="rId7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hyperlink" Target="https://www.google.com/url?sa=i&amp;url=https%3A%2F%2Fwww.flaticon.es%2Ficono-gratis%2Fformato-de-archivo-bin_28829&amp;psig=AOvVaw1JU9ALqU8P2_ZC2RyGt55x&amp;ust=1629948698176000&amp;source=images&amp;cd=vfe&amp;ved=0CAwQjhxqFwoTCOiYwZuey_ICFQAAAAAdAAAAABAD" TargetMode="External"/><Relationship Id="rId5" Type="http://schemas.openxmlformats.org/officeDocument/2006/relationships/image" Target="../media/image49.png"/><Relationship Id="rId6" Type="http://schemas.openxmlformats.org/officeDocument/2006/relationships/hyperlink" Target="https://www.google.com/url?sa=i&amp;url=https%3A%2F%2Fwww.pngitem.com%2Fmiddle%2FhTmmmmi_pickle-hd-png-download%2F&amp;psig=AOvVaw1RxFSKGTm3aPFq-EmYxFrq&amp;ust=1629948733572000&amp;source=images&amp;cd=vfe&amp;ved=0CAwQjhxqFwoTCLCL1a-ey_ICFQAAAAAdAAAAABAE" TargetMode="External"/><Relationship Id="rId7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google.com/url?sa=i&amp;url=https%3A%2F%2Fwww.cursosteledeteccion.com%2Ftratamiento-de-datos-de-satelite-sst-con-formato-tipo-hdf-en-arcmap%2F&amp;psig=AOvVaw3exKHFAjyljBYVQJqEoGzS&amp;ust=1629948609381000&amp;source=images&amp;cd=vfe&amp;ved=0CAwQjhxqFwoTCNCW7_Gdy_ICFQAAAAAdAAAAABAD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Relationship Id="rId5" Type="http://schemas.openxmlformats.org/officeDocument/2006/relationships/hyperlink" Target="https://es.wikipedia.org/wiki/Archivo:Python-logo-notext.svg" TargetMode="External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owardsdatascience.com/demystify-hadoop-data-formats-avro-orc-and-parquet-e428709cf3bb?gi=9cc478d123b1" TargetMode="External"/><Relationship Id="rId4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hyperlink" Target="https://icon-icons.com/es/icono/ara%C3%B1a/137156" TargetMode="External"/><Relationship Id="rId13" Type="http://schemas.openxmlformats.org/officeDocument/2006/relationships/image" Target="../media/image65.png"/><Relationship Id="rId12" Type="http://schemas.openxmlformats.org/officeDocument/2006/relationships/hyperlink" Target="https://icon-icons.com/es/icono/ara%C3%B1a/137156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hackaboss.com/blog/que-es-github-y-por-que-es-util-al-aprender-programacion" TargetMode="External"/><Relationship Id="rId4" Type="http://schemas.openxmlformats.org/officeDocument/2006/relationships/image" Target="../media/image58.png"/><Relationship Id="rId9" Type="http://schemas.openxmlformats.org/officeDocument/2006/relationships/image" Target="../media/image57.png"/><Relationship Id="rId5" Type="http://schemas.openxmlformats.org/officeDocument/2006/relationships/image" Target="../media/image61.png"/><Relationship Id="rId6" Type="http://schemas.openxmlformats.org/officeDocument/2006/relationships/hyperlink" Target="https://icon-icons.com/es/icono/ara%C3%B1a/137156" TargetMode="External"/><Relationship Id="rId7" Type="http://schemas.openxmlformats.org/officeDocument/2006/relationships/image" Target="../media/image55.png"/><Relationship Id="rId8" Type="http://schemas.openxmlformats.org/officeDocument/2006/relationships/hyperlink" Target="https://icon-icons.com/es/icono/ara%C3%B1a/137156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hyperlink" Target="https://www.google.com/url?sa=i&amp;url=https%3A%2F%2Fwww.altiria.com%2Fenvio-encuestas-por-sms%2F&amp;psig=AOvVaw3nXnXvw7msobdjQ6mRy6gc&amp;ust=1629948624010000&amp;source=images&amp;cd=vfe&amp;ved=0CAsQjRxqFwoTCKi-voOey_ICFQAAAAAdAAAAABAG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www.google.com/url?sa=i&amp;url=http%3A%2F%2Fpaulandreadiazh.blogspot.com%2F2015%2F09%2Fencuestas.html&amp;psig=AOvVaw1FE3wQd7RM7U0W1XGH4ZBP&amp;ust=1629948727978000&amp;source=images&amp;cd=vfe&amp;ved=0CAsQjRxqFwoTCMCkva-ey_ICFQAAAAAdAAAAABAR" TargetMode="External"/><Relationship Id="rId8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.linkedin.com/jobs/view/desarrollador-web-scraping-semi-sr-at-nosis-2664578820?refId=3RfdCK5sD1yYXmayLvIt4w%3D%3D&amp;trackingId=lPTvpF1a8u0IpYz87cj4Fw%3D%3D&amp;trk=public_jobs_topcard-title" TargetMode="External"/><Relationship Id="rId4" Type="http://schemas.openxmlformats.org/officeDocument/2006/relationships/hyperlink" Target="https://www.linkedin.com/jobs/view/systems-web-scraping-engineer-remote-%C2%A0-at-insperity-2686516857?refId=ujABd%2F1EDfIFwoeocKPnRA%3D%3D&amp;trackingId=BRypgSfhAM64CYNP6%2FPkJQ%3D%3D&amp;position=1&amp;pageNum=0&amp;trk=public_jobs_jserp-result_search-card" TargetMode="External"/><Relationship Id="rId5" Type="http://schemas.openxmlformats.org/officeDocument/2006/relationships/hyperlink" Target="https://ar.linkedin.com/jobs/view/desarrollador-web-scraping-semi-sr-at-nosis-2664578820?refId=3RfdCK5sD1yYXmayLvIt4w%3D%3D&amp;trackingId=lPTvpF1a8u0IpYz87cj4Fw%3D%3D&amp;trk=public_jobs_topcard-title" TargetMode="External"/><Relationship Id="rId6" Type="http://schemas.openxmlformats.org/officeDocument/2006/relationships/hyperlink" Target="https://www.linkedin.com/jobs/view/systems-web-scraping-engineer-remote-%C2%A0-at-insperity-2686516857?refId=ujABd%2F1EDfIFwoeocKPnRA%3D%3D&amp;trackingId=BRypgSfhAM64CYNP6%2FPkJQ%3D%3D&amp;position=1&amp;pageNum=0&amp;trk=public_jobs_jserp-result_search-card" TargetMode="External"/><Relationship Id="rId7" Type="http://schemas.openxmlformats.org/officeDocument/2006/relationships/hyperlink" Target="https://www.linkedin.com/jobs/view/web-analyst-at-daymon-2678709421?refId=FTX5R6KPL3JDuRtEgfbgxg%3D%3D&amp;trackingId=6GPe7lPw7vYV3rcEAJaegw%3D%3D&amp;position=2&amp;pageNum=0&amp;trk=public_jobs_jserp-result_search-card" TargetMode="External"/><Relationship Id="rId8" Type="http://schemas.openxmlformats.org/officeDocument/2006/relationships/hyperlink" Target="https://www.linkedin.com/jobs/view/nlp-data-engineer-100%25-remote-at-robert-half-2674151364?refId=FTX5R6KPL3JDuRtEgfbgxg%3D%3D&amp;trackingId=V3fNVpRGhmA0ousCSEHyzQ%3D%3D&amp;position=3&amp;pageNum=0&amp;trk=public_jobs_jserp-result_search-card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memegenerator.net/instance/75612237/alguna-pregunta-de-la-clase-top-alguna-pregunta" TargetMode="External"/><Relationship Id="rId4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edium.com/@Emmitta/web-scraping-7f87930face4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hyperlink" Target="https://www.google.com/url?sa=i&amp;url=https%3A%2F%2Fwww.bastify.com%2Fcomo-eliminar-tu-ip-de-una-lista-negra%2F&amp;psig=AOvVaw17kRbvTcxCe-T0L-wudsiF&amp;ust=1629948222063000&amp;source=images&amp;cd=vfe&amp;ved=0CAsQjRxqFwoTCPjKr7icy_ICFQAAAAAdAAAAABAD" TargetMode="External"/><Relationship Id="rId13" Type="http://schemas.openxmlformats.org/officeDocument/2006/relationships/image" Target="../media/image7.png"/><Relationship Id="rId12" Type="http://schemas.openxmlformats.org/officeDocument/2006/relationships/hyperlink" Target="https://www.google.com/url?sa=i&amp;url=https%3A%2F%2Fwww.xataka.com%2Fbasics%2Fapi-que-sirve&amp;psig=AOvVaw30QKjw_Mqn7A1qRtkIgnN8&amp;ust=1629947913249000&amp;source=images&amp;cd=vfe&amp;ved=0CAsQjRxqFwoTCKDD9P2cy_ICFQAAAAAdAAAAABAD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google.com/url?sa=i&amp;url=https%3A%2F%2Fsitechecker.pro%2Fes%2Frobots-tester%2F&amp;psig=AOvVaw2eDI5aq9g6lv24QuzZaR9d&amp;ust=1629948044397000&amp;source=images&amp;cd=vfe&amp;ved=0CAsQjRxqFwoTCKihjeKcy_ICFQAAAAAdAAAAABAD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hyperlink" Target="https://www.google.com/url?sa=i&amp;url=https%3A%2F%2Fextassisnetwork.com%2Ftutoriales%2Fhtaccess%2F&amp;psig=AOvVaw3cKRJ9im13J87G0iToA8Fy&amp;ust=1629948193086000&amp;source=images&amp;cd=vfe&amp;ved=0CAsQjRxqFwoTCMCY59Kcy_ICFQAAAAAdAAAAABAD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www.google.com/url?sa=i&amp;url=https%3A%2F%2Fentreunosyceros.net%2Fhotlinking-detectar-evitar-imagenes%2F&amp;psig=AOvVaw0oNR1frztnxmXB8DWl1K68&amp;ust=1629947980622000&amp;source=images&amp;cd=vfe&amp;ved=0CAsQjRxqFwoTCOjN4_Gcy_ICFQAAAAAdAAAAABA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www.google.com/url?sa=i&amp;url=https%3A%2F%2Fbusinessblog.trivago.com%2Fes%2Focho-cosas-trivago-business-studio%2F&amp;psig=AOvVaw2K7k9RUc5cXzWl8cgBT9t7&amp;ust=1629948805716000&amp;source=images&amp;cd=vfe&amp;ved=0CAwQjhxqFwoTCOCyp9Sey_ICFQAAAAAdAAAAABAJ" TargetMode="External"/><Relationship Id="rId5" Type="http://schemas.openxmlformats.org/officeDocument/2006/relationships/image" Target="../media/image19.png"/><Relationship Id="rId6" Type="http://schemas.openxmlformats.org/officeDocument/2006/relationships/hyperlink" Target="https://www.google.com/url?sa=i&amp;url=https%3A%2F%2Fwww.educaciontrespuntocero.com%2Fnoticias%2Finteligencia-artificial-en-educacion%2F&amp;psig=AOvVaw1ZPc--Cd-hugLetlE5Xada&amp;ust=1629948854254000&amp;source=images&amp;cd=vfe&amp;ved=0CAwQjhxqFwoTCKiG9eaey_ICFQAAAAAdAAAAABAD" TargetMode="External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Relationship Id="rId5" Type="http://schemas.openxmlformats.org/officeDocument/2006/relationships/image" Target="../media/image41.png"/><Relationship Id="rId6" Type="http://schemas.openxmlformats.org/officeDocument/2006/relationships/image" Target="../media/image30.png"/><Relationship Id="rId7" Type="http://schemas.openxmlformats.org/officeDocument/2006/relationships/image" Target="../media/image60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>
            <p:ph type="ctrTitle"/>
          </p:nvPr>
        </p:nvSpPr>
        <p:spPr>
          <a:xfrm>
            <a:off x="2308800" y="853350"/>
            <a:ext cx="4526400" cy="136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100"/>
              <a:t>Data Collection</a:t>
            </a:r>
            <a:endParaRPr sz="5100"/>
          </a:p>
        </p:txBody>
      </p:sp>
      <p:sp>
        <p:nvSpPr>
          <p:cNvPr id="282" name="Google Shape;282;p14"/>
          <p:cNvSpPr txBox="1"/>
          <p:nvPr>
            <p:ph idx="1" type="subTitle"/>
          </p:nvPr>
        </p:nvSpPr>
        <p:spPr>
          <a:xfrm>
            <a:off x="1129225" y="3637538"/>
            <a:ext cx="35553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Soporte a la </a:t>
            </a:r>
            <a:r>
              <a:rPr b="1" lang="es-419"/>
              <a:t>gestión</a:t>
            </a:r>
            <a:r>
              <a:rPr b="1" lang="es-419"/>
              <a:t> de datos con </a:t>
            </a:r>
            <a:r>
              <a:rPr b="1" lang="es-419"/>
              <a:t>programación</a:t>
            </a:r>
            <a:r>
              <a:rPr b="1" lang="es-419"/>
              <a:t> visual</a:t>
            </a:r>
            <a:endParaRPr b="1"/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b="0" l="56544" r="0" t="0"/>
          <a:stretch/>
        </p:blipFill>
        <p:spPr>
          <a:xfrm>
            <a:off x="184950" y="3600425"/>
            <a:ext cx="811309" cy="76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50" y="2941350"/>
            <a:ext cx="4766125" cy="6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/>
        </p:nvSpPr>
        <p:spPr>
          <a:xfrm>
            <a:off x="2982475" y="4499650"/>
            <a:ext cx="38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Biscaldi Ivan - Romero Joan - Santolari Matias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/>
          <p:nvPr>
            <p:ph type="title"/>
          </p:nvPr>
        </p:nvSpPr>
        <p:spPr>
          <a:xfrm>
            <a:off x="3584700" y="389775"/>
            <a:ext cx="2468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Analizadores</a:t>
            </a:r>
            <a:endParaRPr/>
          </a:p>
        </p:txBody>
      </p:sp>
      <p:pic>
        <p:nvPicPr>
          <p:cNvPr id="371" name="Google Shape;371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024" l="0" r="0" t="0"/>
          <a:stretch/>
        </p:blipFill>
        <p:spPr>
          <a:xfrm>
            <a:off x="2560550" y="1031525"/>
            <a:ext cx="5650101" cy="35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3"/>
          <p:cNvSpPr/>
          <p:nvPr/>
        </p:nvSpPr>
        <p:spPr>
          <a:xfrm>
            <a:off x="389025" y="549850"/>
            <a:ext cx="1037700" cy="8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3"/>
          <p:cNvSpPr txBox="1"/>
          <p:nvPr/>
        </p:nvSpPr>
        <p:spPr>
          <a:xfrm>
            <a:off x="263725" y="2296850"/>
            <a:ext cx="212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html.parser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lxml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lxml-xml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html5lib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9220" l="0" r="38574" t="0"/>
          <a:stretch/>
        </p:blipFill>
        <p:spPr>
          <a:xfrm>
            <a:off x="3114363" y="167225"/>
            <a:ext cx="2915275" cy="12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1488" y="1611675"/>
            <a:ext cx="4801022" cy="33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9038" y="834129"/>
            <a:ext cx="4465925" cy="24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2681" y="3867975"/>
            <a:ext cx="4998650" cy="6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63636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b="0" lang="es-419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 de algunos paquetes clave de</a:t>
            </a:r>
            <a:r>
              <a:rPr b="0" lang="es-419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s-419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Python(entre otros):</a:t>
            </a:r>
            <a:endParaRPr sz="4000"/>
          </a:p>
        </p:txBody>
      </p:sp>
      <p:sp>
        <p:nvSpPr>
          <p:cNvPr id="391" name="Google Shape;391;p26"/>
          <p:cNvSpPr txBox="1"/>
          <p:nvPr>
            <p:ph idx="1" type="body"/>
          </p:nvPr>
        </p:nvSpPr>
        <p:spPr>
          <a:xfrm>
            <a:off x="1303800" y="1735150"/>
            <a:ext cx="7030500" cy="27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864" lvl="0" marL="685800" rtl="0" algn="l">
              <a:lnSpc>
                <a:spcPct val="163636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s-419" sz="2246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lxml</a:t>
            </a:r>
            <a:endParaRPr sz="224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864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s-419" sz="2246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parsel</a:t>
            </a:r>
            <a:r>
              <a:rPr lang="es-419" sz="224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4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864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s-419" sz="2246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w3lib</a:t>
            </a:r>
            <a:endParaRPr sz="224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864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s-419" sz="2246">
                <a:solidFill>
                  <a:srgbClr val="000000"/>
                </a:solidFill>
                <a:highlight>
                  <a:srgbClr val="FCFCFC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twisted</a:t>
            </a:r>
            <a:endParaRPr sz="224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864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s-419" sz="224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s-419" sz="2246">
                <a:solidFill>
                  <a:srgbClr val="000000"/>
                </a:solidFill>
                <a:highlight>
                  <a:srgbClr val="FCFCFC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ryptography</a:t>
            </a:r>
            <a:r>
              <a:rPr b="1" lang="es-419" sz="2246">
                <a:solidFill>
                  <a:srgbClr val="000000"/>
                </a:solidFill>
                <a:highlight>
                  <a:srgbClr val="FCFCFC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s-419" sz="2246">
                <a:solidFill>
                  <a:srgbClr val="000000"/>
                </a:solidFill>
                <a:highlight>
                  <a:srgbClr val="FCFCFC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pyOpenSSL</a:t>
            </a:r>
            <a:endParaRPr sz="2446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"/>
          <p:cNvSpPr txBox="1"/>
          <p:nvPr>
            <p:ph type="title"/>
          </p:nvPr>
        </p:nvSpPr>
        <p:spPr>
          <a:xfrm>
            <a:off x="1303800" y="3052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 entre Scrapy y BeautifulSoup</a:t>
            </a:r>
            <a:endParaRPr/>
          </a:p>
        </p:txBody>
      </p:sp>
      <p:sp>
        <p:nvSpPr>
          <p:cNvPr id="397" name="Google Shape;397;p27"/>
          <p:cNvSpPr txBox="1"/>
          <p:nvPr>
            <p:ph idx="1" type="body"/>
          </p:nvPr>
        </p:nvSpPr>
        <p:spPr>
          <a:xfrm>
            <a:off x="1303800" y="1259250"/>
            <a:ext cx="7030500" cy="30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latin typeface="Maven Pro"/>
                <a:ea typeface="Maven Pro"/>
                <a:cs typeface="Maven Pro"/>
                <a:sym typeface="Maven Pro"/>
              </a:rPr>
              <a:t>Scrapy:</a:t>
            </a:r>
            <a:endParaRPr b="1" sz="2800"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b="1" lang="es-419" sz="1400">
                <a:latin typeface="Maven Pro"/>
                <a:ea typeface="Maven Pro"/>
                <a:cs typeface="Maven Pro"/>
                <a:sym typeface="Maven Pro"/>
              </a:rPr>
              <a:t>Orientado a Objetos</a:t>
            </a:r>
            <a:endParaRPr b="1" sz="1400"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b="1" lang="es-419" sz="1400">
                <a:latin typeface="Maven Pro"/>
                <a:ea typeface="Maven Pro"/>
                <a:cs typeface="Maven Pro"/>
                <a:sym typeface="Maven Pro"/>
              </a:rPr>
              <a:t>Puede procesar grandes cantidades de paginas</a:t>
            </a:r>
            <a:endParaRPr b="1" sz="1400"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b="1" lang="es-419" sz="1400">
                <a:latin typeface="Maven Pro"/>
                <a:ea typeface="Maven Pro"/>
                <a:cs typeface="Maven Pro"/>
                <a:sym typeface="Maven Pro"/>
              </a:rPr>
              <a:t>Es un framework</a:t>
            </a:r>
            <a:endParaRPr b="1" sz="1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latin typeface="Maven Pro"/>
                <a:ea typeface="Maven Pro"/>
                <a:cs typeface="Maven Pro"/>
                <a:sym typeface="Maven Pro"/>
              </a:rPr>
              <a:t>BeautifulSoup:</a:t>
            </a:r>
            <a:endParaRPr b="1" sz="2800"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b="1" lang="es-419" sz="1400">
                <a:solidFill>
                  <a:srgbClr val="3C3C3C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Secuencia de comandos o </a:t>
            </a:r>
            <a:r>
              <a:rPr b="1" i="1" lang="es-419" sz="1400">
                <a:solidFill>
                  <a:srgbClr val="3C3C3C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script</a:t>
            </a:r>
            <a:endParaRPr b="1" i="1" sz="1400">
              <a:solidFill>
                <a:srgbClr val="3C3C3C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b="1" i="1" lang="es-419" sz="1400">
                <a:solidFill>
                  <a:srgbClr val="3C3C3C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Solo scrapea el contenido de la URL que le mandamos, luego se detiene</a:t>
            </a:r>
            <a:endParaRPr b="1" i="1" sz="1400">
              <a:solidFill>
                <a:srgbClr val="3C3C3C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</a:pPr>
            <a:r>
              <a:rPr b="1" i="1" lang="es-419" sz="1400">
                <a:solidFill>
                  <a:srgbClr val="3C3C3C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Es una biblioteca                                                                                                      </a:t>
            </a:r>
            <a:endParaRPr b="1" i="1" sz="1400">
              <a:solidFill>
                <a:srgbClr val="3C3C3C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25"/>
            <a:ext cx="8839201" cy="381521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8"/>
          <p:cNvSpPr/>
          <p:nvPr/>
        </p:nvSpPr>
        <p:spPr>
          <a:xfrm>
            <a:off x="389025" y="549850"/>
            <a:ext cx="1037700" cy="8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8"/>
          <p:cNvSpPr txBox="1"/>
          <p:nvPr/>
        </p:nvSpPr>
        <p:spPr>
          <a:xfrm>
            <a:off x="3937650" y="187600"/>
            <a:ext cx="1268700" cy="6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100">
                <a:latin typeface="Maven Pro"/>
                <a:ea typeface="Maven Pro"/>
                <a:cs typeface="Maven Pro"/>
                <a:sym typeface="Maven Pro"/>
              </a:rPr>
              <a:t>APIs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/>
          <p:nvPr/>
        </p:nvSpPr>
        <p:spPr>
          <a:xfrm>
            <a:off x="4833650" y="1412925"/>
            <a:ext cx="38298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>
                <a:highlight>
                  <a:srgbClr val="FFFFFF"/>
                </a:highlight>
              </a:rPr>
              <a:t>Yahoo Finance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>
                <a:highlight>
                  <a:srgbClr val="FFFFFF"/>
                </a:highlight>
              </a:rPr>
              <a:t>PyOWM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>
                <a:highlight>
                  <a:srgbClr val="FFFFFF"/>
                </a:highlight>
              </a:rPr>
              <a:t>APIs de Redes Sociales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>
                <a:highlight>
                  <a:srgbClr val="FFFFFF"/>
                </a:highlight>
              </a:rPr>
              <a:t>Telegram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419" sz="2000">
                <a:highlight>
                  <a:srgbClr val="FFFFFF"/>
                </a:highlight>
              </a:rPr>
              <a:t>Mercado Libre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>
              <a:highlight>
                <a:srgbClr val="FFFFFF"/>
              </a:highlight>
            </a:endParaRPr>
          </a:p>
        </p:txBody>
      </p:sp>
      <p:sp>
        <p:nvSpPr>
          <p:cNvPr id="410" name="Google Shape;410;p29"/>
          <p:cNvSpPr/>
          <p:nvPr/>
        </p:nvSpPr>
        <p:spPr>
          <a:xfrm>
            <a:off x="389025" y="549850"/>
            <a:ext cx="1037700" cy="8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29"/>
          <p:cNvPicPr preferRelativeResize="0"/>
          <p:nvPr/>
        </p:nvPicPr>
        <p:blipFill rotWithShape="1">
          <a:blip r:embed="rId3">
            <a:alphaModFix/>
          </a:blip>
          <a:srcRect b="10706" l="0" r="0" t="0"/>
          <a:stretch/>
        </p:blipFill>
        <p:spPr>
          <a:xfrm>
            <a:off x="43150" y="1168550"/>
            <a:ext cx="4528849" cy="22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/>
          <p:nvPr/>
        </p:nvSpPr>
        <p:spPr>
          <a:xfrm>
            <a:off x="389025" y="549850"/>
            <a:ext cx="1037700" cy="8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1100138"/>
            <a:ext cx="56007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0" y="1595425"/>
            <a:ext cx="361950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1"/>
          <p:cNvSpPr/>
          <p:nvPr/>
        </p:nvSpPr>
        <p:spPr>
          <a:xfrm>
            <a:off x="389025" y="549850"/>
            <a:ext cx="1037700" cy="8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"/>
          <p:cNvSpPr txBox="1"/>
          <p:nvPr/>
        </p:nvSpPr>
        <p:spPr>
          <a:xfrm>
            <a:off x="6243200" y="1755500"/>
            <a:ext cx="2867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200"/>
              <a:buChar char="●"/>
            </a:pPr>
            <a:r>
              <a:rPr lang="es-419" sz="1200">
                <a:solidFill>
                  <a:srgbClr val="151515"/>
                </a:solidFill>
                <a:highlight>
                  <a:srgbClr val="FFFFFF"/>
                </a:highlight>
              </a:rPr>
              <a:t>Arquitectura cliente-servidor</a:t>
            </a:r>
            <a:endParaRPr sz="12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200"/>
              <a:buChar char="●"/>
            </a:pPr>
            <a:r>
              <a:rPr lang="es-419" sz="1200">
                <a:solidFill>
                  <a:srgbClr val="151515"/>
                </a:solidFill>
                <a:highlight>
                  <a:srgbClr val="FFFFFF"/>
                </a:highlight>
              </a:rPr>
              <a:t>Sin estado</a:t>
            </a:r>
            <a:endParaRPr sz="12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200"/>
              <a:buChar char="●"/>
            </a:pPr>
            <a:r>
              <a:rPr lang="es-419" sz="1200">
                <a:solidFill>
                  <a:srgbClr val="151515"/>
                </a:solidFill>
                <a:highlight>
                  <a:srgbClr val="FFFFFF"/>
                </a:highlight>
              </a:rPr>
              <a:t>Capacidad de caché</a:t>
            </a:r>
            <a:endParaRPr sz="12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200"/>
              <a:buChar char="●"/>
            </a:pPr>
            <a:r>
              <a:rPr lang="es-419" sz="1200">
                <a:solidFill>
                  <a:srgbClr val="151515"/>
                </a:solidFill>
                <a:highlight>
                  <a:srgbClr val="FFFFFF"/>
                </a:highlight>
              </a:rPr>
              <a:t>Sistema en capas</a:t>
            </a:r>
            <a:endParaRPr sz="12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200"/>
              <a:buChar char="●"/>
            </a:pPr>
            <a:r>
              <a:rPr lang="es-419" sz="1200">
                <a:solidFill>
                  <a:srgbClr val="151515"/>
                </a:solidFill>
                <a:highlight>
                  <a:srgbClr val="FFFFFF"/>
                </a:highlight>
              </a:rPr>
              <a:t>Interfaz uniforme</a:t>
            </a:r>
            <a:endParaRPr sz="1200">
              <a:solidFill>
                <a:srgbClr val="15151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200"/>
              <a:buChar char="●"/>
            </a:pPr>
            <a:r>
              <a:rPr lang="es-419" sz="1200">
                <a:solidFill>
                  <a:srgbClr val="151515"/>
                </a:solidFill>
                <a:highlight>
                  <a:srgbClr val="FFFFFF"/>
                </a:highlight>
              </a:rPr>
              <a:t>Codigo de demanda(opcional)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31"/>
          <p:cNvSpPr txBox="1"/>
          <p:nvPr/>
        </p:nvSpPr>
        <p:spPr>
          <a:xfrm>
            <a:off x="389025" y="2163500"/>
            <a:ext cx="282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s-419" sz="1200">
                <a:latin typeface="Nunito"/>
                <a:ea typeface="Nunito"/>
                <a:cs typeface="Nunito"/>
                <a:sym typeface="Nunito"/>
              </a:rPr>
              <a:t>Solicitudes HTTP/ SMTP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s-419" sz="1200">
                <a:latin typeface="Nunito"/>
                <a:ea typeface="Nunito"/>
                <a:cs typeface="Nunito"/>
                <a:sym typeface="Nunito"/>
              </a:rPr>
              <a:t>Mensaje XML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2"/>
          <p:cNvPicPr preferRelativeResize="0"/>
          <p:nvPr/>
        </p:nvPicPr>
        <p:blipFill rotWithShape="1">
          <a:blip r:embed="rId3">
            <a:alphaModFix/>
          </a:blip>
          <a:srcRect b="6752" l="12048" r="49122" t="27884"/>
          <a:stretch/>
        </p:blipFill>
        <p:spPr>
          <a:xfrm>
            <a:off x="403675" y="744225"/>
            <a:ext cx="3299075" cy="30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2"/>
          <p:cNvSpPr txBox="1"/>
          <p:nvPr/>
        </p:nvSpPr>
        <p:spPr>
          <a:xfrm>
            <a:off x="1144963" y="313125"/>
            <a:ext cx="181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Nunito"/>
                <a:ea typeface="Nunito"/>
                <a:cs typeface="Nunito"/>
                <a:sym typeface="Nunito"/>
              </a:rPr>
              <a:t>SOA architecture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2" name="Google Shape;432;p32"/>
          <p:cNvPicPr preferRelativeResize="0"/>
          <p:nvPr/>
        </p:nvPicPr>
        <p:blipFill rotWithShape="1">
          <a:blip r:embed="rId4">
            <a:alphaModFix/>
          </a:blip>
          <a:srcRect b="6462" l="10557" r="7789" t="4893"/>
          <a:stretch/>
        </p:blipFill>
        <p:spPr>
          <a:xfrm>
            <a:off x="4064700" y="814863"/>
            <a:ext cx="5247899" cy="2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3362550" y="206325"/>
            <a:ext cx="24189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</a:t>
            </a:r>
            <a:r>
              <a:rPr lang="es-419"/>
              <a:t>ntroducción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216950" y="954825"/>
            <a:ext cx="43608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 de investigación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 de información a recolectar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Métodos y procedimientos para colectar, almacenar y procesar datos</a:t>
            </a:r>
            <a:endParaRPr sz="1100"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41575"/>
            <a:ext cx="3520025" cy="274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975" y="2442163"/>
            <a:ext cx="3324750" cy="14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0150" y="1968125"/>
            <a:ext cx="2413825" cy="24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/>
          <p:nvPr>
            <p:ph type="title"/>
          </p:nvPr>
        </p:nvSpPr>
        <p:spPr>
          <a:xfrm>
            <a:off x="1815900" y="2219850"/>
            <a:ext cx="55122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Formatos de almacenamiento</a:t>
            </a:r>
            <a:endParaRPr/>
          </a:p>
        </p:txBody>
      </p:sp>
      <p:sp>
        <p:nvSpPr>
          <p:cNvPr id="438" name="Google Shape;438;p33"/>
          <p:cNvSpPr/>
          <p:nvPr/>
        </p:nvSpPr>
        <p:spPr>
          <a:xfrm>
            <a:off x="389025" y="549850"/>
            <a:ext cx="1037700" cy="8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4"/>
          <p:cNvSpPr txBox="1"/>
          <p:nvPr>
            <p:ph type="title"/>
          </p:nvPr>
        </p:nvSpPr>
        <p:spPr>
          <a:xfrm>
            <a:off x="3495000" y="524550"/>
            <a:ext cx="26481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 CSV</a:t>
            </a:r>
            <a:endParaRPr/>
          </a:p>
        </p:txBody>
      </p:sp>
      <p:pic>
        <p:nvPicPr>
          <p:cNvPr id="444" name="Google Shape;4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950" y="292512"/>
            <a:ext cx="922550" cy="11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825" y="1445675"/>
            <a:ext cx="5243850" cy="34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/>
          <p:nvPr>
            <p:ph type="title"/>
          </p:nvPr>
        </p:nvSpPr>
        <p:spPr>
          <a:xfrm>
            <a:off x="3133200" y="546750"/>
            <a:ext cx="28776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 JSON</a:t>
            </a:r>
            <a:endParaRPr/>
          </a:p>
        </p:txBody>
      </p:sp>
      <p:pic>
        <p:nvPicPr>
          <p:cNvPr id="451" name="Google Shape;4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50" y="319350"/>
            <a:ext cx="1151400" cy="1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5"/>
          <p:cNvPicPr preferRelativeResize="0"/>
          <p:nvPr/>
        </p:nvPicPr>
        <p:blipFill rotWithShape="1">
          <a:blip r:embed="rId4">
            <a:alphaModFix/>
          </a:blip>
          <a:srcRect b="0" l="0" r="0" t="11637"/>
          <a:stretch/>
        </p:blipFill>
        <p:spPr>
          <a:xfrm>
            <a:off x="2343675" y="1816575"/>
            <a:ext cx="3667125" cy="25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 txBox="1"/>
          <p:nvPr>
            <p:ph type="title"/>
          </p:nvPr>
        </p:nvSpPr>
        <p:spPr>
          <a:xfrm>
            <a:off x="3243300" y="554150"/>
            <a:ext cx="3151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 Binario</a:t>
            </a:r>
            <a:endParaRPr/>
          </a:p>
        </p:txBody>
      </p:sp>
      <p:pic>
        <p:nvPicPr>
          <p:cNvPr id="458" name="Google Shape;458;p36"/>
          <p:cNvPicPr preferRelativeResize="0"/>
          <p:nvPr/>
        </p:nvPicPr>
        <p:blipFill rotWithShape="1">
          <a:blip r:embed="rId3">
            <a:alphaModFix/>
          </a:blip>
          <a:srcRect b="11300" l="19032" r="1696" t="10872"/>
          <a:stretch/>
        </p:blipFill>
        <p:spPr>
          <a:xfrm>
            <a:off x="2132925" y="2060175"/>
            <a:ext cx="4131149" cy="228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8025" y="183613"/>
            <a:ext cx="1304575" cy="13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6"/>
          <p:cNvSpPr txBox="1"/>
          <p:nvPr/>
        </p:nvSpPr>
        <p:spPr>
          <a:xfrm flipH="1">
            <a:off x="6430950" y="1858350"/>
            <a:ext cx="158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.bin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.dat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.264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.uhs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...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etc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1" name="Google Shape;461;p36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21460" r="20379" t="0"/>
          <a:stretch/>
        </p:blipFill>
        <p:spPr>
          <a:xfrm>
            <a:off x="187925" y="1767875"/>
            <a:ext cx="2067150" cy="28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"/>
          <p:cNvSpPr txBox="1"/>
          <p:nvPr>
            <p:ph type="title"/>
          </p:nvPr>
        </p:nvSpPr>
        <p:spPr>
          <a:xfrm>
            <a:off x="3557850" y="620775"/>
            <a:ext cx="25224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 HDF</a:t>
            </a:r>
            <a:endParaRPr/>
          </a:p>
        </p:txBody>
      </p:sp>
      <p:pic>
        <p:nvPicPr>
          <p:cNvPr id="467" name="Google Shape;467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7825" l="0" r="0" t="0"/>
          <a:stretch/>
        </p:blipFill>
        <p:spPr>
          <a:xfrm>
            <a:off x="61950" y="1511000"/>
            <a:ext cx="4615251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201" y="1509600"/>
            <a:ext cx="4161998" cy="3075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"/>
          <p:cNvSpPr txBox="1"/>
          <p:nvPr>
            <p:ph type="title"/>
          </p:nvPr>
        </p:nvSpPr>
        <p:spPr>
          <a:xfrm>
            <a:off x="3184950" y="539375"/>
            <a:ext cx="32682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 Feather</a:t>
            </a:r>
            <a:endParaRPr/>
          </a:p>
        </p:txBody>
      </p:sp>
      <p:pic>
        <p:nvPicPr>
          <p:cNvPr id="474" name="Google Shape;4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925" y="146737"/>
            <a:ext cx="1489375" cy="14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338" y="1729975"/>
            <a:ext cx="1405926" cy="10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8063" y="1688225"/>
            <a:ext cx="1089600" cy="10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4301" y="1688232"/>
            <a:ext cx="1351725" cy="13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8"/>
          <p:cNvSpPr/>
          <p:nvPr/>
        </p:nvSpPr>
        <p:spPr>
          <a:xfrm>
            <a:off x="2994588" y="2127500"/>
            <a:ext cx="947400" cy="2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"/>
          <p:cNvSpPr/>
          <p:nvPr/>
        </p:nvSpPr>
        <p:spPr>
          <a:xfrm>
            <a:off x="2994588" y="2378075"/>
            <a:ext cx="947400" cy="22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8"/>
          <p:cNvSpPr/>
          <p:nvPr/>
        </p:nvSpPr>
        <p:spPr>
          <a:xfrm>
            <a:off x="5457738" y="2127500"/>
            <a:ext cx="947400" cy="2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457738" y="2378075"/>
            <a:ext cx="947400" cy="22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38"/>
          <p:cNvPicPr preferRelativeResize="0"/>
          <p:nvPr/>
        </p:nvPicPr>
        <p:blipFill rotWithShape="1">
          <a:blip r:embed="rId8">
            <a:alphaModFix/>
          </a:blip>
          <a:srcRect b="29335" l="0" r="0" t="26196"/>
          <a:stretch/>
        </p:blipFill>
        <p:spPr>
          <a:xfrm>
            <a:off x="1770363" y="3234125"/>
            <a:ext cx="5603275" cy="14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2658000" y="494950"/>
            <a:ext cx="38280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Formatos de Apache</a:t>
            </a:r>
            <a:endParaRPr/>
          </a:p>
        </p:txBody>
      </p:sp>
      <p:pic>
        <p:nvPicPr>
          <p:cNvPr id="488" name="Google Shape;488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175" y="1062825"/>
            <a:ext cx="6246474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0"/>
          <p:cNvSpPr txBox="1"/>
          <p:nvPr>
            <p:ph type="title"/>
          </p:nvPr>
        </p:nvSpPr>
        <p:spPr>
          <a:xfrm>
            <a:off x="3624450" y="561575"/>
            <a:ext cx="23892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Git Scraping</a:t>
            </a:r>
            <a:endParaRPr/>
          </a:p>
        </p:txBody>
      </p:sp>
      <p:pic>
        <p:nvPicPr>
          <p:cNvPr id="494" name="Google Shape;494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677" y="1549250"/>
            <a:ext cx="4376749" cy="246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0"/>
          <p:cNvPicPr preferRelativeResize="0"/>
          <p:nvPr/>
        </p:nvPicPr>
        <p:blipFill rotWithShape="1">
          <a:blip r:embed="rId5">
            <a:alphaModFix/>
          </a:blip>
          <a:srcRect b="15573" l="31796" r="33088" t="20833"/>
          <a:stretch/>
        </p:blipFill>
        <p:spPr>
          <a:xfrm>
            <a:off x="5507530" y="2357904"/>
            <a:ext cx="890205" cy="847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0675" y="3797350"/>
            <a:ext cx="890200" cy="8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0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7000" y="1640875"/>
            <a:ext cx="1564275" cy="15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36726" y="1081950"/>
            <a:ext cx="1831774" cy="183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0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31625" y="3330299"/>
            <a:ext cx="625675" cy="6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200" y="131500"/>
            <a:ext cx="2913603" cy="145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738" y="1620950"/>
            <a:ext cx="4914524" cy="30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75" y="152400"/>
            <a:ext cx="82768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6"/>
          <p:cNvPicPr preferRelativeResize="0"/>
          <p:nvPr/>
        </p:nvPicPr>
        <p:blipFill rotWithShape="1">
          <a:blip r:embed="rId3">
            <a:alphaModFix/>
          </a:blip>
          <a:srcRect b="7044" l="0" r="0" t="7044"/>
          <a:stretch/>
        </p:blipFill>
        <p:spPr>
          <a:xfrm>
            <a:off x="116313" y="1276323"/>
            <a:ext cx="2720688" cy="158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 rotWithShape="1">
          <a:blip r:embed="rId4">
            <a:alphaModFix/>
          </a:blip>
          <a:srcRect b="20955" l="0" r="0" t="20949"/>
          <a:stretch/>
        </p:blipFill>
        <p:spPr>
          <a:xfrm>
            <a:off x="206794" y="3044500"/>
            <a:ext cx="2720668" cy="158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7359" r="7359" t="0"/>
          <a:stretch/>
        </p:blipFill>
        <p:spPr>
          <a:xfrm>
            <a:off x="2780863" y="1387700"/>
            <a:ext cx="3239505" cy="32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Técnicas tradicionales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3" name="Google Shape;303;p1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4738" y="1972925"/>
            <a:ext cx="286702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Ofertas laborales</a:t>
            </a:r>
            <a:endParaRPr/>
          </a:p>
        </p:txBody>
      </p:sp>
      <p:sp>
        <p:nvSpPr>
          <p:cNvPr id="516" name="Google Shape;516;p43"/>
          <p:cNvSpPr txBox="1"/>
          <p:nvPr>
            <p:ph idx="1" type="body"/>
          </p:nvPr>
        </p:nvSpPr>
        <p:spPr>
          <a:xfrm>
            <a:off x="499425" y="1718150"/>
            <a:ext cx="8644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Desarrollador Web Scraping Semi Sr - </a:t>
            </a:r>
            <a:r>
              <a:rPr b="1" lang="es-419" sz="24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Publicación</a:t>
            </a:r>
            <a:endParaRPr b="1" sz="2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Systems/Web Scraping Engineer (REMOTE) - </a:t>
            </a:r>
            <a:r>
              <a:rPr b="1" lang="es-419" sz="24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Publicaci</a:t>
            </a:r>
            <a:r>
              <a:rPr b="1" lang="es-419" sz="2400" u="sng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ó</a:t>
            </a:r>
            <a:r>
              <a:rPr b="1" lang="es-419" sz="24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n</a:t>
            </a:r>
            <a:endParaRPr b="1" sz="2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1" lang="es-419" sz="2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 Analyst - </a:t>
            </a:r>
            <a:r>
              <a:rPr b="1" lang="es-419" sz="24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Publicación</a:t>
            </a:r>
            <a:endParaRPr b="1" sz="2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1" lang="es-419" sz="2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NLP Data Engineer (100% Remote) - </a:t>
            </a:r>
            <a:r>
              <a:rPr b="1" lang="es-419" sz="24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8"/>
              </a:rPr>
              <a:t>Publicación</a:t>
            </a:r>
            <a:r>
              <a:rPr b="1" lang="es-419" sz="2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4058" l="0" r="0" t="0"/>
          <a:stretch/>
        </p:blipFill>
        <p:spPr>
          <a:xfrm>
            <a:off x="1825325" y="453000"/>
            <a:ext cx="5493350" cy="42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62" y="1086738"/>
            <a:ext cx="8724475" cy="29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 txBox="1"/>
          <p:nvPr/>
        </p:nvSpPr>
        <p:spPr>
          <a:xfrm>
            <a:off x="3238500" y="105400"/>
            <a:ext cx="26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latin typeface="Maven Pro"/>
                <a:ea typeface="Maven Pro"/>
                <a:cs typeface="Maven Pro"/>
                <a:sym typeface="Maven Pro"/>
              </a:rPr>
              <a:t>Web Scraping</a:t>
            </a:r>
            <a:endParaRPr b="1" sz="2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0" name="Google Shape;310;p17"/>
          <p:cNvSpPr/>
          <p:nvPr/>
        </p:nvSpPr>
        <p:spPr>
          <a:xfrm>
            <a:off x="395650" y="627250"/>
            <a:ext cx="849300" cy="73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700" y="1645338"/>
            <a:ext cx="4705600" cy="18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4">
            <a:alphaModFix/>
          </a:blip>
          <a:srcRect b="0" l="41311" r="0" t="34785"/>
          <a:stretch/>
        </p:blipFill>
        <p:spPr>
          <a:xfrm>
            <a:off x="910425" y="2401705"/>
            <a:ext cx="1653515" cy="2346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/>
        </p:nvSpPr>
        <p:spPr>
          <a:xfrm>
            <a:off x="3238500" y="105400"/>
            <a:ext cx="26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Legitimidad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8" name="Google Shape;318;p18"/>
          <p:cNvSpPr/>
          <p:nvPr/>
        </p:nvSpPr>
        <p:spPr>
          <a:xfrm>
            <a:off x="617950" y="752700"/>
            <a:ext cx="636600" cy="4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950" y="1206250"/>
            <a:ext cx="2238474" cy="119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725" y="3334513"/>
            <a:ext cx="2242430" cy="117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4525" y="1172213"/>
            <a:ext cx="1626750" cy="16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/>
        </p:nvSpPr>
        <p:spPr>
          <a:xfrm>
            <a:off x="1619250" y="203675"/>
            <a:ext cx="59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latin typeface="Maven Pro"/>
                <a:ea typeface="Maven Pro"/>
                <a:cs typeface="Maven Pro"/>
                <a:sym typeface="Maven Pro"/>
              </a:rPr>
              <a:t>Protección</a:t>
            </a:r>
            <a:r>
              <a:rPr b="1" lang="es-419" sz="2800">
                <a:latin typeface="Maven Pro"/>
                <a:ea typeface="Maven Pro"/>
                <a:cs typeface="Maven Pro"/>
                <a:sym typeface="Maven Pro"/>
              </a:rPr>
              <a:t> contra </a:t>
            </a:r>
            <a:r>
              <a:rPr b="1" lang="es-419" sz="2800">
                <a:latin typeface="Maven Pro"/>
                <a:ea typeface="Maven Pro"/>
                <a:cs typeface="Maven Pro"/>
                <a:sym typeface="Maven Pro"/>
              </a:rPr>
              <a:t>Web Scraping</a:t>
            </a:r>
            <a:endParaRPr b="1" sz="2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27" name="Google Shape;327;p1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2713" y="1451238"/>
            <a:ext cx="2538047" cy="11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78837" y="3334512"/>
            <a:ext cx="1626750" cy="117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92825" y="3178550"/>
            <a:ext cx="1488825" cy="14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17580" l="25756" r="25033" t="0"/>
          <a:stretch/>
        </p:blipFill>
        <p:spPr>
          <a:xfrm>
            <a:off x="3523862" y="1283713"/>
            <a:ext cx="1626750" cy="143038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9"/>
          <p:cNvSpPr/>
          <p:nvPr/>
        </p:nvSpPr>
        <p:spPr>
          <a:xfrm>
            <a:off x="559700" y="742475"/>
            <a:ext cx="786300" cy="5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 txBox="1"/>
          <p:nvPr>
            <p:ph type="title"/>
          </p:nvPr>
        </p:nvSpPr>
        <p:spPr>
          <a:xfrm>
            <a:off x="1981500" y="406150"/>
            <a:ext cx="5675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Aplicaciones de Web Scraping</a:t>
            </a:r>
            <a:endParaRPr/>
          </a:p>
        </p:txBody>
      </p:sp>
      <p:pic>
        <p:nvPicPr>
          <p:cNvPr id="337" name="Google Shape;3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025" y="1971450"/>
            <a:ext cx="2670974" cy="267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12" y="2398125"/>
            <a:ext cx="2549221" cy="14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9383" y="1971450"/>
            <a:ext cx="2125966" cy="14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0"/>
          <p:cNvSpPr txBox="1"/>
          <p:nvPr/>
        </p:nvSpPr>
        <p:spPr>
          <a:xfrm>
            <a:off x="3698863" y="3457075"/>
            <a:ext cx="21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Nunito"/>
                <a:ea typeface="Nunito"/>
                <a:cs typeface="Nunito"/>
                <a:sym typeface="Nunito"/>
              </a:rPr>
              <a:t>Inteligencia Artificial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713138" y="1971450"/>
            <a:ext cx="21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Nunito"/>
                <a:ea typeface="Nunito"/>
                <a:cs typeface="Nunito"/>
                <a:sym typeface="Nunito"/>
              </a:rPr>
              <a:t>Raspado De Precios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2" name="Google Shape;342;p20"/>
          <p:cNvSpPr txBox="1"/>
          <p:nvPr/>
        </p:nvSpPr>
        <p:spPr>
          <a:xfrm>
            <a:off x="6745463" y="1971450"/>
            <a:ext cx="21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Nunito"/>
                <a:ea typeface="Nunito"/>
                <a:cs typeface="Nunito"/>
                <a:sym typeface="Nunito"/>
              </a:rPr>
              <a:t>Marketing Digital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</a:t>
            </a:r>
            <a:r>
              <a:rPr lang="es-419"/>
              <a:t> </a:t>
            </a:r>
            <a:r>
              <a:rPr lang="es-419"/>
              <a:t>librerías o frameworks</a:t>
            </a:r>
            <a:r>
              <a:rPr lang="es-419"/>
              <a:t> se utilizan en python para desarrollar web </a:t>
            </a:r>
            <a:r>
              <a:rPr lang="es-419"/>
              <a:t>scraping</a:t>
            </a:r>
            <a:r>
              <a:rPr lang="es-419"/>
              <a:t>?</a:t>
            </a:r>
            <a:endParaRPr/>
          </a:p>
        </p:txBody>
      </p:sp>
      <p:sp>
        <p:nvSpPr>
          <p:cNvPr id="348" name="Google Shape;348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900"/>
              <a:buFont typeface="Arial"/>
              <a:buChar char="●"/>
            </a:pPr>
            <a:r>
              <a:rPr lang="es-419" sz="2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Scrapy.</a:t>
            </a:r>
            <a:endParaRPr sz="29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900"/>
              <a:buFont typeface="Arial"/>
              <a:buChar char="●"/>
            </a:pPr>
            <a:r>
              <a:rPr lang="es-419" sz="2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Selenium.</a:t>
            </a:r>
            <a:endParaRPr sz="29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900"/>
              <a:buFont typeface="Arial"/>
              <a:buChar char="●"/>
            </a:pPr>
            <a:r>
              <a:rPr lang="es-419" sz="2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BeautifulSoup.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2"/>
          <p:cNvPicPr preferRelativeResize="0"/>
          <p:nvPr/>
        </p:nvPicPr>
        <p:blipFill rotWithShape="1">
          <a:blip r:embed="rId3">
            <a:alphaModFix/>
          </a:blip>
          <a:srcRect b="13020" l="0" r="0" t="12446"/>
          <a:stretch/>
        </p:blipFill>
        <p:spPr>
          <a:xfrm>
            <a:off x="2379175" y="155425"/>
            <a:ext cx="4480099" cy="143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388" y="2934075"/>
            <a:ext cx="3232600" cy="20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50" y="2341650"/>
            <a:ext cx="1037807" cy="12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25" y="3824625"/>
            <a:ext cx="1308475" cy="120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9028" y="3868997"/>
            <a:ext cx="914100" cy="9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2"/>
          <p:cNvSpPr/>
          <p:nvPr/>
        </p:nvSpPr>
        <p:spPr>
          <a:xfrm>
            <a:off x="389025" y="549850"/>
            <a:ext cx="1037700" cy="8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22"/>
          <p:cNvCxnSpPr/>
          <p:nvPr/>
        </p:nvCxnSpPr>
        <p:spPr>
          <a:xfrm>
            <a:off x="1926825" y="3869000"/>
            <a:ext cx="1058100" cy="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22"/>
          <p:cNvCxnSpPr/>
          <p:nvPr/>
        </p:nvCxnSpPr>
        <p:spPr>
          <a:xfrm>
            <a:off x="6498225" y="3869000"/>
            <a:ext cx="1058100" cy="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22"/>
          <p:cNvSpPr txBox="1"/>
          <p:nvPr/>
        </p:nvSpPr>
        <p:spPr>
          <a:xfrm>
            <a:off x="605525" y="1447700"/>
            <a:ext cx="277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$ apt-get install python3-bs4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$ apt-get install python-bs4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22"/>
          <p:cNvSpPr txBox="1"/>
          <p:nvPr/>
        </p:nvSpPr>
        <p:spPr>
          <a:xfrm>
            <a:off x="4294375" y="1941875"/>
            <a:ext cx="400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$ pip install beautifulsoup4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Nunito"/>
                <a:ea typeface="Nunito"/>
                <a:cs typeface="Nunito"/>
                <a:sym typeface="Nunito"/>
              </a:rPr>
              <a:t>$ easy_install beautifulsoup4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3" name="Google Shape;36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1499" y="2934075"/>
            <a:ext cx="743182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7049" y="3019950"/>
            <a:ext cx="914101" cy="91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35050" y="1419850"/>
            <a:ext cx="2958070" cy="5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